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4C"/>
    <a:srgbClr val="46ECF0"/>
    <a:srgbClr val="8E7FE7"/>
    <a:srgbClr val="FF66CC"/>
    <a:srgbClr val="FFC627"/>
    <a:srgbClr val="FFFF67"/>
    <a:srgbClr val="F668EC"/>
    <a:srgbClr val="FF5B5B"/>
    <a:srgbClr val="FF3333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66543" autoAdjust="0"/>
  </p:normalViewPr>
  <p:slideViewPr>
    <p:cSldViewPr snapToGrid="0">
      <p:cViewPr varScale="1">
        <p:scale>
          <a:sx n="19" d="100"/>
          <a:sy n="19" d="100"/>
        </p:scale>
        <p:origin x="3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4T17:11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144 195 17464,'0'0'96,"0"0"-128,0 0 32,0 0-112,0 0-16,0 0-128,0 0-176,-144-72-657,144 21-1392,0-21-1729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3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3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9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53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85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6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7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1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1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8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A39E-D86C-4618-BCEA-DF24CB45BF85}" type="datetimeFigureOut">
              <a:rPr kumimoji="1" lang="ja-JP" altLang="en-US" smtClean="0"/>
              <a:t>2019/8/2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0ABF-3F25-4B2E-933F-610C2A1F3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3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ひし形 53">
            <a:extLst>
              <a:ext uri="{FF2B5EF4-FFF2-40B4-BE49-F238E27FC236}">
                <a16:creationId xmlns:a16="http://schemas.microsoft.com/office/drawing/2014/main" xmlns="" id="{0932D047-AFEE-403A-85B2-D8D72A9E400D}"/>
              </a:ext>
            </a:extLst>
          </p:cNvPr>
          <p:cNvSpPr/>
          <p:nvPr/>
        </p:nvSpPr>
        <p:spPr>
          <a:xfrm>
            <a:off x="23021886" y="33001527"/>
            <a:ext cx="5735661" cy="2204481"/>
          </a:xfrm>
          <a:prstGeom prst="diamond">
            <a:avLst/>
          </a:prstGeom>
          <a:solidFill>
            <a:srgbClr val="7FF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ひし形 52">
            <a:extLst>
              <a:ext uri="{FF2B5EF4-FFF2-40B4-BE49-F238E27FC236}">
                <a16:creationId xmlns:a16="http://schemas.microsoft.com/office/drawing/2014/main" xmlns="" id="{0932D047-AFEE-403A-85B2-D8D72A9E400D}"/>
              </a:ext>
            </a:extLst>
          </p:cNvPr>
          <p:cNvSpPr/>
          <p:nvPr/>
        </p:nvSpPr>
        <p:spPr>
          <a:xfrm>
            <a:off x="1370311" y="32962831"/>
            <a:ext cx="5735661" cy="2243177"/>
          </a:xfrm>
          <a:prstGeom prst="diamond">
            <a:avLst/>
          </a:prstGeom>
          <a:solidFill>
            <a:srgbClr val="46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E85C3E4-49F1-482F-A0D0-E1BF1B8C53C7}"/>
              </a:ext>
            </a:extLst>
          </p:cNvPr>
          <p:cNvSpPr txBox="1"/>
          <p:nvPr/>
        </p:nvSpPr>
        <p:spPr>
          <a:xfrm>
            <a:off x="-457200" y="1025823"/>
            <a:ext cx="934720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12500" b="1" dirty="0">
                <a:ln>
                  <a:solidFill>
                    <a:schemeClr val="bg1"/>
                  </a:solidFill>
                </a:ln>
              </a:rPr>
              <a:t>MIRS1904</a:t>
            </a:r>
            <a:endParaRPr kumimoji="1" lang="ja-JP" altLang="en-US" sz="125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9CFCC7B9-1C28-4248-AADD-5E8B6DDECE6E}"/>
              </a:ext>
            </a:extLst>
          </p:cNvPr>
          <p:cNvSpPr txBox="1"/>
          <p:nvPr/>
        </p:nvSpPr>
        <p:spPr>
          <a:xfrm>
            <a:off x="11638053" y="4166843"/>
            <a:ext cx="90932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kumimoji="1" lang="en-US" altLang="ja-JP" sz="15000" b="1" dirty="0">
                <a:ln>
                  <a:solidFill>
                    <a:schemeClr val="bg1"/>
                  </a:solidFill>
                </a:ln>
              </a:rPr>
              <a:t>PROJECT</a:t>
            </a:r>
            <a:endParaRPr kumimoji="1" lang="ja-JP" altLang="en-US" sz="15000" b="1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xmlns="" id="{D94C5645-2F36-43A5-AFE7-7B21BD90993F}"/>
              </a:ext>
            </a:extLst>
          </p:cNvPr>
          <p:cNvGrpSpPr/>
          <p:nvPr/>
        </p:nvGrpSpPr>
        <p:grpSpPr>
          <a:xfrm>
            <a:off x="376051" y="30315367"/>
            <a:ext cx="28661505" cy="11474759"/>
            <a:chOff x="301616" y="24320785"/>
            <a:chExt cx="28661505" cy="1803256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xmlns="" id="{5044C8F6-1193-49CF-99FD-866AB5D55298}"/>
                </a:ext>
              </a:extLst>
            </p:cNvPr>
            <p:cNvGrpSpPr/>
            <p:nvPr/>
          </p:nvGrpSpPr>
          <p:grpSpPr>
            <a:xfrm>
              <a:off x="8316983" y="24320785"/>
              <a:ext cx="6219259" cy="18032560"/>
              <a:chOff x="8316983" y="24320785"/>
              <a:chExt cx="6219259" cy="18032560"/>
            </a:xfrm>
          </p:grpSpPr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xmlns="" id="{2C7074F3-C77F-4CFC-B253-1178D2FCB585}"/>
                  </a:ext>
                </a:extLst>
              </p:cNvPr>
              <p:cNvSpPr txBox="1"/>
              <p:nvPr/>
            </p:nvSpPr>
            <p:spPr>
              <a:xfrm>
                <a:off x="8441676" y="24514863"/>
                <a:ext cx="6070219" cy="292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考える</a:t>
                </a:r>
              </a:p>
            </p:txBody>
          </p:sp>
          <p:sp>
            <p:nvSpPr>
              <p:cNvPr id="72" name="四角形: 角を丸くする 71">
                <a:extLst>
                  <a:ext uri="{FF2B5EF4-FFF2-40B4-BE49-F238E27FC236}">
                    <a16:creationId xmlns:a16="http://schemas.microsoft.com/office/drawing/2014/main" xmlns="" id="{B093D8F3-C204-42F8-BD79-B516040E827E}"/>
                  </a:ext>
                </a:extLst>
              </p:cNvPr>
              <p:cNvSpPr/>
              <p:nvPr/>
            </p:nvSpPr>
            <p:spPr>
              <a:xfrm>
                <a:off x="8316983" y="24320785"/>
                <a:ext cx="6070219" cy="18032560"/>
              </a:xfrm>
              <a:prstGeom prst="roundRect">
                <a:avLst/>
              </a:prstGeom>
              <a:noFill/>
              <a:ln w="76200">
                <a:solidFill>
                  <a:srgbClr val="F668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ひし形 76">
                <a:extLst>
                  <a:ext uri="{FF2B5EF4-FFF2-40B4-BE49-F238E27FC236}">
                    <a16:creationId xmlns:a16="http://schemas.microsoft.com/office/drawing/2014/main" xmlns="" id="{0932D047-AFEE-403A-85B2-D8D72A9E400D}"/>
                  </a:ext>
                </a:extLst>
              </p:cNvPr>
              <p:cNvSpPr/>
              <p:nvPr/>
            </p:nvSpPr>
            <p:spPr>
              <a:xfrm>
                <a:off x="8484261" y="28503734"/>
                <a:ext cx="5735661" cy="3525148"/>
              </a:xfrm>
              <a:prstGeom prst="diamond">
                <a:avLst/>
              </a:prstGeom>
              <a:solidFill>
                <a:srgbClr val="F668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xmlns="" id="{A8017D87-1814-4DA6-AA33-160B07E934DF}"/>
                  </a:ext>
                </a:extLst>
              </p:cNvPr>
              <p:cNvSpPr txBox="1"/>
              <p:nvPr/>
            </p:nvSpPr>
            <p:spPr>
              <a:xfrm>
                <a:off x="8337322" y="29343211"/>
                <a:ext cx="61989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7200" b="1" dirty="0"/>
                  <a:t>解決策の思案</a:t>
                </a:r>
                <a:endParaRPr kumimoji="1" lang="en-US" altLang="ja-JP" sz="7200" b="1" dirty="0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xmlns="" id="{1ED483A7-7031-4194-BE3A-0B0887A6ECA2}"/>
                </a:ext>
              </a:extLst>
            </p:cNvPr>
            <p:cNvGrpSpPr/>
            <p:nvPr/>
          </p:nvGrpSpPr>
          <p:grpSpPr>
            <a:xfrm>
              <a:off x="15464747" y="24323830"/>
              <a:ext cx="6194910" cy="18029514"/>
              <a:chOff x="15464747" y="24323830"/>
              <a:chExt cx="6194910" cy="18029514"/>
            </a:xfrm>
          </p:grpSpPr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xmlns="" id="{266DBCF2-5D7A-420D-8F2D-A324A682B8EC}"/>
                  </a:ext>
                </a:extLst>
              </p:cNvPr>
              <p:cNvSpPr txBox="1"/>
              <p:nvPr/>
            </p:nvSpPr>
            <p:spPr>
              <a:xfrm>
                <a:off x="15464747" y="24514864"/>
                <a:ext cx="607021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つくる</a:t>
                </a:r>
              </a:p>
            </p:txBody>
          </p:sp>
          <p:sp>
            <p:nvSpPr>
              <p:cNvPr id="73" name="四角形: 角を丸くする 72">
                <a:extLst>
                  <a:ext uri="{FF2B5EF4-FFF2-40B4-BE49-F238E27FC236}">
                    <a16:creationId xmlns:a16="http://schemas.microsoft.com/office/drawing/2014/main" xmlns="" id="{14366851-5B38-4496-A4BD-1EC0E8795B56}"/>
                  </a:ext>
                </a:extLst>
              </p:cNvPr>
              <p:cNvSpPr/>
              <p:nvPr/>
            </p:nvSpPr>
            <p:spPr>
              <a:xfrm>
                <a:off x="15589438" y="24323830"/>
                <a:ext cx="6070219" cy="18029514"/>
              </a:xfrm>
              <a:prstGeom prst="roundRect">
                <a:avLst/>
              </a:prstGeom>
              <a:noFill/>
              <a:ln w="76200">
                <a:solidFill>
                  <a:srgbClr val="FFC6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ひし形 77">
                <a:extLst>
                  <a:ext uri="{FF2B5EF4-FFF2-40B4-BE49-F238E27FC236}">
                    <a16:creationId xmlns:a16="http://schemas.microsoft.com/office/drawing/2014/main" xmlns="" id="{79F53074-7901-43BF-9D2C-A5EDE9A80D12}"/>
                  </a:ext>
                </a:extLst>
              </p:cNvPr>
              <p:cNvSpPr/>
              <p:nvPr/>
            </p:nvSpPr>
            <p:spPr>
              <a:xfrm>
                <a:off x="15714692" y="28555872"/>
                <a:ext cx="5867989" cy="3473009"/>
              </a:xfrm>
              <a:prstGeom prst="diamond">
                <a:avLst/>
              </a:prstGeom>
              <a:solidFill>
                <a:srgbClr val="FF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xmlns="" id="{95814AD1-0FE9-4B32-94CC-C57232848692}"/>
                  </a:ext>
                </a:extLst>
              </p:cNvPr>
              <p:cNvSpPr txBox="1"/>
              <p:nvPr/>
            </p:nvSpPr>
            <p:spPr>
              <a:xfrm>
                <a:off x="15565652" y="28760307"/>
                <a:ext cx="5993243" cy="193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6000" b="1" dirty="0"/>
                  <a:t>アプリで</a:t>
                </a:r>
                <a:endParaRPr kumimoji="1" lang="en-US" altLang="ja-JP" sz="6000" b="1" dirty="0"/>
              </a:p>
              <a:p>
                <a:pPr algn="ctr"/>
                <a:r>
                  <a:rPr kumimoji="1" lang="ja-JP" altLang="en-US" sz="6000" b="1" dirty="0"/>
                  <a:t>プログラミング</a:t>
                </a:r>
                <a:endParaRPr kumimoji="1" lang="en-US" altLang="ja-JP" sz="6000" b="1" dirty="0"/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xmlns="" id="{F4AFEB25-3ABA-4552-8158-3B801389CDF0}"/>
                </a:ext>
              </a:extLst>
            </p:cNvPr>
            <p:cNvGrpSpPr/>
            <p:nvPr/>
          </p:nvGrpSpPr>
          <p:grpSpPr>
            <a:xfrm>
              <a:off x="22767840" y="24320785"/>
              <a:ext cx="6195281" cy="18029514"/>
              <a:chOff x="22767840" y="24320785"/>
              <a:chExt cx="6195281" cy="18029514"/>
            </a:xfrm>
          </p:grpSpPr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xmlns="" id="{C9EE9C37-A138-47B9-9444-0991E69BF6B6}"/>
                  </a:ext>
                </a:extLst>
              </p:cNvPr>
              <p:cNvSpPr txBox="1"/>
              <p:nvPr/>
            </p:nvSpPr>
            <p:spPr>
              <a:xfrm>
                <a:off x="22892902" y="24514864"/>
                <a:ext cx="607021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動かす</a:t>
                </a:r>
              </a:p>
            </p:txBody>
          </p:sp>
          <p:sp>
            <p:nvSpPr>
              <p:cNvPr id="74" name="四角形: 角を丸くする 73">
                <a:extLst>
                  <a:ext uri="{FF2B5EF4-FFF2-40B4-BE49-F238E27FC236}">
                    <a16:creationId xmlns:a16="http://schemas.microsoft.com/office/drawing/2014/main" xmlns="" id="{420DAA52-D311-4A6E-86BC-352BE11D9A0B}"/>
                  </a:ext>
                </a:extLst>
              </p:cNvPr>
              <p:cNvSpPr/>
              <p:nvPr/>
            </p:nvSpPr>
            <p:spPr>
              <a:xfrm>
                <a:off x="22771478" y="24320785"/>
                <a:ext cx="6070219" cy="18029514"/>
              </a:xfrm>
              <a:prstGeom prst="roundRect">
                <a:avLst/>
              </a:prstGeom>
              <a:noFill/>
              <a:ln w="76200">
                <a:solidFill>
                  <a:srgbClr val="6AFF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xmlns="" id="{3E1A8E37-50EC-4BC3-8DEB-2CEB34ACB7A3}"/>
                  </a:ext>
                </a:extLst>
              </p:cNvPr>
              <p:cNvSpPr txBox="1"/>
              <p:nvPr/>
            </p:nvSpPr>
            <p:spPr>
              <a:xfrm>
                <a:off x="22767840" y="28825173"/>
                <a:ext cx="5993243" cy="304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6000" b="1" dirty="0"/>
                  <a:t>銃を作って</a:t>
                </a:r>
                <a:endParaRPr kumimoji="1" lang="en-US" altLang="ja-JP" sz="6000" b="1" dirty="0"/>
              </a:p>
              <a:p>
                <a:pPr algn="ctr"/>
                <a:r>
                  <a:rPr kumimoji="1" lang="ja-JP" altLang="en-US" sz="6000" b="1" dirty="0"/>
                  <a:t>チームで対戦</a:t>
                </a:r>
                <a:endParaRPr kumimoji="1" lang="en-US" altLang="ja-JP" sz="6000" b="1" dirty="0"/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xmlns="" id="{DED5B0AC-65BB-4FFC-BC54-7C31AB7E5F42}"/>
                </a:ext>
              </a:extLst>
            </p:cNvPr>
            <p:cNvGrpSpPr/>
            <p:nvPr/>
          </p:nvGrpSpPr>
          <p:grpSpPr>
            <a:xfrm>
              <a:off x="301616" y="24320785"/>
              <a:ext cx="7617690" cy="18032560"/>
              <a:chOff x="301616" y="24320785"/>
              <a:chExt cx="7617690" cy="18032560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xmlns="" id="{421B8ECA-2D2C-4559-A8AA-ED36811AA185}"/>
                  </a:ext>
                </a:extLst>
              </p:cNvPr>
              <p:cNvSpPr txBox="1"/>
              <p:nvPr/>
            </p:nvSpPr>
            <p:spPr>
              <a:xfrm>
                <a:off x="301616" y="24570934"/>
                <a:ext cx="7617690" cy="186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疑問</a:t>
                </a:r>
              </a:p>
            </p:txBody>
          </p:sp>
          <p:sp>
            <p:nvSpPr>
              <p:cNvPr id="81" name="四角形: 角を丸くする 80">
                <a:extLst>
                  <a:ext uri="{FF2B5EF4-FFF2-40B4-BE49-F238E27FC236}">
                    <a16:creationId xmlns:a16="http://schemas.microsoft.com/office/drawing/2014/main" xmlns="" id="{083CAEE4-420D-47EB-987D-9710305F1C5D}"/>
                  </a:ext>
                </a:extLst>
              </p:cNvPr>
              <p:cNvSpPr/>
              <p:nvPr/>
            </p:nvSpPr>
            <p:spPr>
              <a:xfrm>
                <a:off x="1119903" y="24320785"/>
                <a:ext cx="6070219" cy="18032560"/>
              </a:xfrm>
              <a:prstGeom prst="roundRect">
                <a:avLst/>
              </a:prstGeom>
              <a:noFill/>
              <a:ln w="76200">
                <a:solidFill>
                  <a:srgbClr val="46EC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xmlns="" id="{1DF7A80B-EB79-4A11-872C-EEA970429A59}"/>
                  </a:ext>
                </a:extLst>
              </p:cNvPr>
              <p:cNvSpPr txBox="1"/>
              <p:nvPr/>
            </p:nvSpPr>
            <p:spPr>
              <a:xfrm>
                <a:off x="1027050" y="28904052"/>
                <a:ext cx="6667612" cy="304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6000" b="1" dirty="0"/>
                  <a:t>目的を達成する</a:t>
                </a:r>
                <a:endParaRPr kumimoji="1" lang="en-US" altLang="ja-JP" sz="6000" b="1" dirty="0"/>
              </a:p>
              <a:p>
                <a:pPr algn="ctr"/>
                <a:r>
                  <a:rPr kumimoji="1" lang="ja-JP" altLang="en-US" sz="6000" b="1" dirty="0"/>
                  <a:t>ためには？</a:t>
                </a:r>
                <a:endParaRPr kumimoji="1" lang="en-US" altLang="ja-JP" sz="6000" b="1" dirty="0"/>
              </a:p>
            </p:txBody>
          </p:sp>
        </p:grp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xmlns="" id="{C97A93D6-B668-4862-816B-CFF69CEAB9B3}"/>
              </a:ext>
            </a:extLst>
          </p:cNvPr>
          <p:cNvSpPr txBox="1"/>
          <p:nvPr/>
        </p:nvSpPr>
        <p:spPr>
          <a:xfrm>
            <a:off x="1820381" y="8262434"/>
            <a:ext cx="2641640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500" dirty="0"/>
              <a:t>スマホ世代に新たな体験を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xmlns="" id="{09C8B935-D730-4A89-AB14-9A239B6206A8}"/>
              </a:ext>
            </a:extLst>
          </p:cNvPr>
          <p:cNvSpPr txBox="1"/>
          <p:nvPr/>
        </p:nvSpPr>
        <p:spPr>
          <a:xfrm>
            <a:off x="2868694" y="7151151"/>
            <a:ext cx="10240364" cy="10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60"/>
              </a:lnSpc>
            </a:pPr>
            <a:r>
              <a:rPr kumimoji="1" lang="en-US" altLang="ja-JP" sz="8800" b="1" dirty="0" err="1">
                <a:solidFill>
                  <a:srgbClr val="FF0000"/>
                </a:solidFill>
              </a:rPr>
              <a:t>think</a:t>
            </a:r>
            <a:r>
              <a:rPr kumimoji="1" lang="en-US" altLang="ja-JP" sz="8800" dirty="0" err="1"/>
              <a:t>+</a:t>
            </a:r>
            <a:r>
              <a:rPr kumimoji="1" lang="en-US" altLang="ja-JP" sz="8800" b="1" dirty="0" err="1">
                <a:solidFill>
                  <a:srgbClr val="FF0000"/>
                </a:solidFill>
              </a:rPr>
              <a:t>synchronize</a:t>
            </a:r>
            <a:endParaRPr kumimoji="1" lang="ja-JP" altLang="en-US" sz="88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xmlns="" id="{8872EEC4-0DA6-4328-9065-A428DDDD3BF8}"/>
              </a:ext>
            </a:extLst>
          </p:cNvPr>
          <p:cNvSpPr txBox="1"/>
          <p:nvPr/>
        </p:nvSpPr>
        <p:spPr>
          <a:xfrm>
            <a:off x="2034040" y="11271666"/>
            <a:ext cx="2602274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0"/>
              </a:lnSpc>
            </a:pPr>
            <a:r>
              <a:rPr kumimoji="1" lang="ja-JP" altLang="en-US" sz="7200" b="1" dirty="0"/>
              <a:t>インターネット・スマホの普及により調べれば何でもわかる</a:t>
            </a:r>
            <a:endParaRPr kumimoji="1" lang="en-US" altLang="ja-JP" sz="7200" b="1" dirty="0"/>
          </a:p>
          <a:p>
            <a:pPr algn="ctr">
              <a:lnSpc>
                <a:spcPts val="11000"/>
              </a:lnSpc>
            </a:pPr>
            <a:r>
              <a:rPr kumimoji="1" lang="ja-JP" altLang="en-US" sz="7200" b="1" dirty="0"/>
              <a:t>大切なのは“疑問を持つ”、“考える”、“解決する” </a:t>
            </a:r>
          </a:p>
          <a:p>
            <a:pPr algn="ctr">
              <a:lnSpc>
                <a:spcPts val="11000"/>
              </a:lnSpc>
            </a:pPr>
            <a:r>
              <a:rPr kumimoji="1" lang="ja-JP" altLang="en-US" sz="7200" b="1" dirty="0"/>
              <a:t>そのために、新たな発想を生み出す体験を提供する</a:t>
            </a:r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xmlns="" id="{DD72D257-A5EC-4A00-8310-7829F44D975B}"/>
              </a:ext>
            </a:extLst>
          </p:cNvPr>
          <p:cNvSpPr/>
          <p:nvPr/>
        </p:nvSpPr>
        <p:spPr>
          <a:xfrm>
            <a:off x="1408887" y="11131615"/>
            <a:ext cx="27322523" cy="4850041"/>
          </a:xfrm>
          <a:prstGeom prst="round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0B9FD20C-1F4F-4265-B5D7-279C3F315563}"/>
              </a:ext>
            </a:extLst>
          </p:cNvPr>
          <p:cNvSpPr txBox="1"/>
          <p:nvPr/>
        </p:nvSpPr>
        <p:spPr>
          <a:xfrm>
            <a:off x="14862328" y="19671953"/>
            <a:ext cx="14601860" cy="983346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6400" b="1" dirty="0"/>
              <a:t>・</a:t>
            </a:r>
            <a:r>
              <a:rPr lang="en-US" altLang="ja-JP" sz="6400" b="1" dirty="0"/>
              <a:t>MIRS</a:t>
            </a:r>
            <a:r>
              <a:rPr lang="ja-JP" altLang="ja-JP" sz="6400" b="1" dirty="0"/>
              <a:t>一台での対戦機能</a:t>
            </a:r>
            <a:endParaRPr lang="en-US" altLang="ja-JP" sz="6400" b="1" dirty="0"/>
          </a:p>
          <a:p>
            <a:r>
              <a:rPr lang="ja-JP" altLang="en-US" sz="4700" dirty="0"/>
              <a:t>射撃側とプログラミング側に分かれて</a:t>
            </a:r>
            <a:endParaRPr lang="en-US" altLang="ja-JP" sz="4700" dirty="0"/>
          </a:p>
          <a:p>
            <a:r>
              <a:rPr lang="ja-JP" altLang="en-US" sz="4700" dirty="0"/>
              <a:t>対戦することで一台での対戦が可能</a:t>
            </a:r>
            <a:endParaRPr lang="ja-JP" altLang="ja-JP" sz="4700" dirty="0"/>
          </a:p>
          <a:p>
            <a:pPr>
              <a:lnSpc>
                <a:spcPct val="150000"/>
              </a:lnSpc>
            </a:pPr>
            <a:r>
              <a:rPr lang="ja-JP" altLang="ja-JP" sz="6400" b="1" dirty="0"/>
              <a:t>・簡単でわかりやすいプログラミング</a:t>
            </a:r>
            <a:endParaRPr lang="en-US" altLang="ja-JP" sz="6400" b="1" dirty="0"/>
          </a:p>
          <a:p>
            <a:pPr algn="just"/>
            <a:r>
              <a:rPr lang="ja-JP" altLang="ja-JP" sz="4700" dirty="0"/>
              <a:t>ビジュアルプログラムによる簡単なプログラム作成</a:t>
            </a:r>
          </a:p>
          <a:p>
            <a:pPr algn="just"/>
            <a:r>
              <a:rPr lang="ja-JP" altLang="ja-JP" sz="4700" dirty="0"/>
              <a:t>タブレット操作によるプログラミング</a:t>
            </a:r>
          </a:p>
          <a:p>
            <a:pPr>
              <a:lnSpc>
                <a:spcPct val="150000"/>
              </a:lnSpc>
            </a:pPr>
            <a:r>
              <a:rPr lang="ja-JP" altLang="ja-JP" sz="6400" b="1" dirty="0"/>
              <a:t>・自由なカスタム</a:t>
            </a:r>
            <a:r>
              <a:rPr lang="en-US" altLang="ja-JP" sz="6600" b="1" dirty="0"/>
              <a:t> </a:t>
            </a:r>
          </a:p>
          <a:p>
            <a:r>
              <a:rPr lang="ja-JP" altLang="en-US" sz="4700" dirty="0"/>
              <a:t>射撃に使用する銃を好きなようにデザイン</a:t>
            </a:r>
            <a:endParaRPr lang="en-US" altLang="ja-JP" sz="4700" dirty="0"/>
          </a:p>
          <a:p>
            <a:r>
              <a:rPr lang="ja-JP" altLang="en-US" sz="4700" dirty="0"/>
              <a:t>ダンボール製の銃</a:t>
            </a:r>
            <a:endParaRPr lang="en-US" altLang="ja-JP" sz="4700" dirty="0"/>
          </a:p>
          <a:p>
            <a:r>
              <a:rPr lang="ja-JP" altLang="en-US" sz="4700" dirty="0"/>
              <a:t>的の数、点数を自由に変更可能</a:t>
            </a:r>
            <a:endParaRPr lang="en-US" altLang="ja-JP" sz="47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xmlns="" id="{EEA85AA5-44F1-4DA5-9DEA-A048D32F1B18}"/>
                  </a:ext>
                </a:extLst>
              </p14:cNvPr>
              <p14:cNvContentPartPr/>
              <p14:nvPr/>
            </p14:nvContentPartPr>
            <p14:xfrm>
              <a:off x="4342204" y="39032568"/>
              <a:ext cx="52200" cy="705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EEA85AA5-44F1-4DA5-9DEA-A048D32F1B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3564" y="39026808"/>
                <a:ext cx="70200" cy="85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14165617" y="7088354"/>
            <a:ext cx="1467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メンバー：中尾　山本　太田　大川　佐藤　杉山　土屋　村松　渡部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14014" r="27200" b="16738"/>
          <a:stretch/>
        </p:blipFill>
        <p:spPr>
          <a:xfrm>
            <a:off x="6732814" y="24590890"/>
            <a:ext cx="7238644" cy="513510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r="32598"/>
          <a:stretch/>
        </p:blipFill>
        <p:spPr>
          <a:xfrm>
            <a:off x="376051" y="16905140"/>
            <a:ext cx="7601448" cy="1207823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40498" r="25724" b="33763"/>
          <a:stretch/>
        </p:blipFill>
        <p:spPr>
          <a:xfrm>
            <a:off x="959660" y="2631426"/>
            <a:ext cx="11970766" cy="456616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4460993" y="16589215"/>
            <a:ext cx="1408532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80"/>
              </a:lnSpc>
            </a:pPr>
            <a:r>
              <a:rPr kumimoji="1" lang="ja-JP" altLang="en-US" sz="7200" b="1" dirty="0">
                <a:latin typeface="+mn-ea"/>
              </a:rPr>
              <a:t>プログラミング</a:t>
            </a:r>
            <a:r>
              <a:rPr kumimoji="1" lang="en-US" altLang="ja-JP" sz="7200" b="1" dirty="0">
                <a:latin typeface="+mn-ea"/>
              </a:rPr>
              <a:t>×</a:t>
            </a:r>
            <a:r>
              <a:rPr kumimoji="1" lang="ja-JP" altLang="en-US" sz="7200" b="1" dirty="0">
                <a:latin typeface="+mn-ea"/>
              </a:rPr>
              <a:t>シューティング</a:t>
            </a:r>
            <a:endParaRPr kumimoji="1" lang="en-US" altLang="ja-JP" sz="7200" b="1" dirty="0">
              <a:latin typeface="+mn-ea"/>
            </a:endParaRPr>
          </a:p>
          <a:p>
            <a:pPr algn="ctr">
              <a:lnSpc>
                <a:spcPts val="11080"/>
              </a:lnSpc>
            </a:pPr>
            <a:r>
              <a:rPr kumimoji="1" lang="ja-JP" altLang="en-US" sz="7200" b="1" dirty="0">
                <a:latin typeface="+mn-ea"/>
              </a:rPr>
              <a:t>“考える“を体験に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56">
            <a:off x="6847664" y="18359077"/>
            <a:ext cx="8253629" cy="5432269"/>
          </a:xfrm>
          <a:prstGeom prst="rect">
            <a:avLst/>
          </a:prstGeom>
        </p:spPr>
      </p:pic>
      <p:pic>
        <p:nvPicPr>
          <p:cNvPr id="12" name="図 11" descr="バルーン が含まれている画像&#10;&#10;自動的に生成された説明">
            <a:extLst>
              <a:ext uri="{FF2B5EF4-FFF2-40B4-BE49-F238E27FC236}">
                <a16:creationId xmlns:a16="http://schemas.microsoft.com/office/drawing/2014/main" xmlns="" id="{38207BDA-D58A-4C81-A3A4-B0975D5E4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5" y="35106366"/>
            <a:ext cx="5900470" cy="5900470"/>
          </a:xfrm>
          <a:prstGeom prst="rect">
            <a:avLst/>
          </a:prstGeom>
        </p:spPr>
      </p:pic>
      <p:pic>
        <p:nvPicPr>
          <p:cNvPr id="25" name="図 2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xmlns="" id="{08EA1665-5C2B-40A8-9E1A-DE418F05FD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81" y="34541329"/>
            <a:ext cx="6390147" cy="639014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CA19CA7D-A1F7-4E5A-ACFD-D9716A8CD1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14" y="34715517"/>
            <a:ext cx="6204808" cy="620480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27A1F830-722F-4330-884F-3F55697ECB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832" y="35239721"/>
            <a:ext cx="5735660" cy="573566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CB6168C7-9585-44EC-920E-F0692DDCE4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041" y="279796"/>
            <a:ext cx="9526512" cy="66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132</Words>
  <Application>Microsoft Office PowerPoint</Application>
  <PresentationFormat>ユーザー設定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大貴 山本</dc:creator>
  <cp:lastModifiedBy>confuser</cp:lastModifiedBy>
  <cp:revision>74</cp:revision>
  <cp:lastPrinted>2019-07-25T02:08:51Z</cp:lastPrinted>
  <dcterms:created xsi:type="dcterms:W3CDTF">2019-07-18T08:47:46Z</dcterms:created>
  <dcterms:modified xsi:type="dcterms:W3CDTF">2019-08-02T00:55:09Z</dcterms:modified>
</cp:coreProperties>
</file>